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8498" autoAdjust="0"/>
  </p:normalViewPr>
  <p:slideViewPr>
    <p:cSldViewPr snapToGrid="0">
      <p:cViewPr varScale="1">
        <p:scale>
          <a:sx n="148" d="100"/>
          <a:sy n="148" d="100"/>
        </p:scale>
        <p:origin x="7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327DC-7976-4BDD-B0AB-526689C0637C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18907-50E4-45A7-9C95-07CE2FD55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05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48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没有隐含位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e=8 bits	g=16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2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1CAA8-DBE9-4FF5-987D-5DBDC3FFBDE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77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8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altLang="zh-CN" dirty="0"/>
                  <a:t>, per-channel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b="0" dirty="0"/>
                  <a:t>per-vector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accumulation: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Note that only convolution and linear layers have been quantized. Other layers remain in floating-point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i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:𝑓𝑝16</a:t>
                </a:r>
                <a:r>
                  <a:rPr lang="en-US" altLang="zh-CN" dirty="0"/>
                  <a:t>, per-channel</a:t>
                </a:r>
              </a:p>
              <a:p>
                <a:pPr/>
                <a:r>
                  <a:rPr lang="en-US" altLang="zh-CN" b="0" i="0">
                    <a:latin typeface="Cambria Math" panose="02040503050406030204" pitchFamily="18" charset="0"/>
                  </a:rPr>
                  <a:t>𝑠_𝑞:𝑖𝑛𝑡, </a:t>
                </a:r>
                <a:r>
                  <a:rPr lang="en-US" altLang="zh-CN" b="0" dirty="0"/>
                  <a:t>per-vector</a:t>
                </a:r>
              </a:p>
              <a:p>
                <a:pPr/>
                <a:r>
                  <a:rPr lang="en-US" altLang="zh-CN" b="0" dirty="0"/>
                  <a:t>table: S=fp16, fp32, per-vector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3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W/A/</a:t>
                </a:r>
                <a:r>
                  <a:rPr lang="en-US" altLang="zh-CN" dirty="0" err="1"/>
                  <a:t>ws</a:t>
                </a:r>
                <a:r>
                  <a:rPr lang="en-US" altLang="zh-CN" dirty="0"/>
                  <a:t>/as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dirty="0"/>
                  <a:t>table: S=fp16, fp32, per-vector</a:t>
                </a:r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W/A/</a:t>
                </a:r>
                <a:r>
                  <a:rPr lang="en-US" altLang="zh-CN" dirty="0" err="1"/>
                  <a:t>ws</a:t>
                </a:r>
                <a:r>
                  <a:rPr lang="en-US" altLang="zh-CN" dirty="0"/>
                  <a:t>/as</a:t>
                </a:r>
              </a:p>
              <a:p>
                <a:r>
                  <a:rPr lang="en-US" altLang="zh-CN" dirty="0"/>
                  <a:t>accumulation: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2𝑁+log_2 𝑉+2𝑀</a:t>
                </a:r>
                <a:endParaRPr lang="en-US" altLang="zh-CN" b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36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inference: 3 bits exponent, e=3</a:t>
            </a:r>
          </a:p>
          <a:p>
            <a:r>
              <a:rPr lang="en-US" altLang="zh-CN" dirty="0"/>
              <a:t>mantissa: 2 bits or 4 bits, m=2 or 4</a:t>
            </a:r>
          </a:p>
          <a:p>
            <a:r>
              <a:rPr lang="en-US" altLang="zh-CN" dirty="0"/>
              <a:t>employ stochastic rounding for gradients in conversion from FP to BFP</a:t>
            </a:r>
          </a:p>
          <a:p>
            <a:r>
              <a:rPr lang="en-US" altLang="zh-CN" dirty="0"/>
              <a:t>g=16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49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i="0" dirty="0"/>
                  <a:t>hyperparameters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=0.6, 0.3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comparator: </a:t>
                </a:r>
                <a:r>
                  <a:rPr lang="zh-CN" altLang="en-US" dirty="0"/>
                  <a:t>找最大值</a:t>
                </a:r>
                <a:endParaRPr lang="en-US" altLang="zh-CN" dirty="0"/>
              </a:p>
              <a:p>
                <a:r>
                  <a:rPr lang="en-US" altLang="zh-CN" dirty="0"/>
                  <a:t>LFSR</a:t>
                </a:r>
                <a:r>
                  <a:rPr lang="zh-CN" altLang="en-US" dirty="0"/>
                  <a:t>：随机数生成，</a:t>
                </a:r>
                <a:r>
                  <a:rPr lang="en-US" altLang="zh-CN" dirty="0"/>
                  <a:t>8 bits</a:t>
                </a:r>
              </a:p>
              <a:p>
                <a:r>
                  <a:rPr lang="en-US" altLang="zh-CN" dirty="0"/>
                  <a:t>improvement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algorithm 1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i="0" dirty="0"/>
                  <a:t>hyperparameters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: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𝛼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,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=0.6, 0.3</a:t>
                </a:r>
                <a:endParaRPr lang="en-US" altLang="zh-CN" dirty="0"/>
              </a:p>
              <a:p>
                <a:r>
                  <a:rPr lang="en-US" altLang="zh-CN" dirty="0"/>
                  <a:t>comparator: </a:t>
                </a:r>
                <a:r>
                  <a:rPr lang="zh-CN" altLang="en-US" dirty="0"/>
                  <a:t>找最大值</a:t>
                </a:r>
                <a:endParaRPr lang="en-US" altLang="zh-CN" dirty="0"/>
              </a:p>
              <a:p>
                <a:r>
                  <a:rPr lang="en-US" altLang="zh-CN" dirty="0"/>
                  <a:t>LFSR</a:t>
                </a:r>
                <a:r>
                  <a:rPr lang="zh-CN" altLang="en-US" dirty="0"/>
                  <a:t>：随机数生成，</a:t>
                </a:r>
                <a:r>
                  <a:rPr lang="en-US" altLang="zh-CN" dirty="0"/>
                  <a:t>8 bits</a:t>
                </a:r>
              </a:p>
              <a:p>
                <a:r>
                  <a:rPr lang="en-US" altLang="zh-CN" dirty="0"/>
                  <a:t>improvement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algorithm 1</a:t>
                </a: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957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多向</a:t>
            </a:r>
            <a:r>
              <a:rPr lang="en-US" altLang="zh-CN" dirty="0"/>
              <a:t>SA</a:t>
            </a:r>
            <a:r>
              <a:rPr lang="zh-CN" altLang="en-US" dirty="0"/>
              <a:t>，支持</a:t>
            </a:r>
            <a:r>
              <a:rPr lang="en-US" altLang="zh-CN" dirty="0"/>
              <a:t>WS</a:t>
            </a:r>
            <a:r>
              <a:rPr lang="zh-CN" altLang="en-US" dirty="0"/>
              <a:t>，</a:t>
            </a:r>
            <a:r>
              <a:rPr lang="en-US" altLang="zh-CN" dirty="0"/>
              <a:t>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only implements the convolution and fully connected layers, Additional specialized hardware units are generally used in conjunction with systolic arrays for normalization and activation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LowBFP</a:t>
            </a:r>
            <a:r>
              <a:rPr lang="en-US" altLang="zh-CN" dirty="0"/>
              <a:t>: e=3, m=2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MidBFP</a:t>
            </a:r>
            <a:r>
              <a:rPr lang="en-US" altLang="zh-CN" dirty="0"/>
              <a:t>: e=3, m=3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HighBFP</a:t>
            </a:r>
            <a:r>
              <a:rPr lang="en-US" altLang="zh-CN" dirty="0"/>
              <a:t>: e=3, m=4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TTA: time-to-accuracy, evaluation metric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63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sign: 1 bit	offset: 3 bits	  mantissa: 5 bits    exponent: 8 bits	positive: 2 bits, </a:t>
            </a:r>
            <a:r>
              <a:rPr lang="zh-CN" altLang="en-US" dirty="0"/>
              <a:t>每一位标志</a:t>
            </a:r>
            <a:r>
              <a:rPr lang="en-US" altLang="zh-CN" dirty="0"/>
              <a:t>8</a:t>
            </a:r>
            <a:r>
              <a:rPr lang="zh-CN" altLang="en-US" dirty="0"/>
              <a:t>个数据是否都为正数，如果是，则用来表示尾数</a:t>
            </a:r>
            <a:r>
              <a:rPr lang="en-US" altLang="zh-CN" dirty="0"/>
              <a:t>   zero</a:t>
            </a:r>
            <a:r>
              <a:rPr lang="zh-CN" altLang="en-US" dirty="0"/>
              <a:t>：</a:t>
            </a:r>
            <a:r>
              <a:rPr lang="en-US" altLang="zh-CN" dirty="0"/>
              <a:t>4 bits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maximum offset of 7 still covers 99% of the values on average for 32-element and 64-element blocks. Based on our simulations, the fine grain block size of 16 provides a good balance between model accuracy and hardware optimization. Larger block sizes have minimal impact on memory density but increase hardware complexity and wire delays.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箱线图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9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figure7</a:t>
            </a:r>
            <a:r>
              <a:rPr lang="zh-CN" altLang="en-US" dirty="0"/>
              <a:t>：</a:t>
            </a:r>
            <a:r>
              <a:rPr lang="en-US" altLang="zh-CN" dirty="0"/>
              <a:t>e=8 bits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18907-50E4-45A7-9C95-07CE2FD5515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58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B66D4-DFD1-36BF-0E95-95D60B3BD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9318B1-2182-B93F-5588-E0324C645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FF61E-FEC8-9A86-3440-F666729E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98615-B608-29F6-AD0C-AB2CB139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4D2F06-27D8-5E4E-B3F8-7B15B067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7C5CF-E021-1B90-1569-58D42E09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BA1B43-9606-0AF7-2EBF-7F2627F85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728B2-E812-DF8A-78E5-F17F922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7D7C-4BCC-19AD-9286-78CB4EAB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87318-BC59-2998-A8E7-30B12172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5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373B95-6031-1548-0742-AEB68CB53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BF73FB-6186-B14C-A85B-A9FE47A8E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DD80BA-0B1D-A4DD-3147-C55EF8E8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52D75-F236-503C-FF89-10264640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C9F87-69A4-E5CB-EDD3-63969E35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97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D8343-6DF7-5BCB-F895-975966C5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153E2-522C-ECA3-466A-EF3FC6BB3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8A3C1-F8BA-BC82-CCD6-40E3396D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716BE7-5B46-CAEE-88D5-CE968015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B7D43-F9AA-C1C4-3EFB-60304F0D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2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41C1A-8416-3AF6-D706-01E6FD6D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DA08F-07F5-E0B4-4F35-E99575FBF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13BA85-F003-09AF-FA7E-96AC4250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4E964-D74F-C45A-8660-4D9367E4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1A9728-5428-6D9D-562B-89E3A050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0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E67-2C04-423A-45FA-09011015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D9463-5D85-0567-65F9-6C7E6BE10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B04652-C85E-97E4-6B44-11C43C12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1A1716-B78E-4A58-D00A-E372327A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99A446-9A49-DACC-34BD-5F26E12C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0C2DEC-20C8-1C31-D1CE-94E2914A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9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6C0A1-44F3-6276-F184-8953BEBC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3B7ED-554D-BBDC-F875-EFCCED3AC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F3834-7BA1-59A2-29B4-D530373BF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C9D05F-F97F-F366-E0FA-8B530B439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C36D1B-92D7-26C4-12A8-8A45D64C1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0B93ED-446F-3022-90CA-066A1990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242067-46C5-A757-FC34-97AF5DB3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DBFBBE-FC83-FA74-1DE8-C8EAAB76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2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4B082-8C62-A743-BD26-C0CB8E2C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90E1BE-705F-E859-2C21-D12055F0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E735B4-72FF-E986-CA3A-3120B917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BF4C0-C306-380F-BD7C-276E6C6F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3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BDE8B6-BAAE-1F61-A569-019B6C2D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FDDA32-58DB-0D19-40AC-B4571FE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ADDA8-AA6F-EEA1-0225-ACBD5815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356FF-9A5B-C51D-0A12-299179FF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3C590-83F9-59E5-5E10-B98F1CED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9902B7-A344-5C34-4C32-A712BFAA5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342A2A-2450-1207-7758-A71F0895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EDE13A-CB80-8F16-A41B-07B83950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60D2FE-C3CA-A4C7-A455-DB5F52DE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D5ECF-3A9B-FFFF-E891-E86C6743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1F40C5-1E60-05E1-FDE5-55F9CFE34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7721AD-CB63-DE41-A978-BAF3BA200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6B5C94-1C08-292D-33EC-2F4A6066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888457-8365-8F8F-C4D1-271DF8E6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2FA4B4-1F01-9A84-79B4-FAFC481D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6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FCD134-F6E6-C682-73A1-408AB6E3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F780CC-2564-F961-8419-3E33116C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897E0-961D-A613-84B1-5D58E0CB9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C7725-3F3B-4E3F-A090-CD52481B5E7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39848-2206-2C65-46B1-7C31E4678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E04132-BA3F-3230-904A-E51F3803D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E13CF-A60E-41E8-ABAD-960328ED2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47BDF4C-BB93-DBAF-A825-E25CA6B53774}"/>
              </a:ext>
            </a:extLst>
          </p:cNvPr>
          <p:cNvSpPr/>
          <p:nvPr/>
        </p:nvSpPr>
        <p:spPr>
          <a:xfrm>
            <a:off x="-296214" y="830688"/>
            <a:ext cx="13117132" cy="440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90237F-6B42-1754-300C-DD0D4421CA8B}"/>
              </a:ext>
            </a:extLst>
          </p:cNvPr>
          <p:cNvSpPr txBox="1"/>
          <p:nvPr/>
        </p:nvSpPr>
        <p:spPr>
          <a:xfrm>
            <a:off x="1173587" y="1032336"/>
            <a:ext cx="1015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VS-Quant: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Per-vector Scaled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for Accurate Low-Precision Neural Network Inference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AB1415-96C8-40D0-4B8D-05D1963B72ED}"/>
              </a:ext>
            </a:extLst>
          </p:cNvPr>
          <p:cNvSpPr txBox="1"/>
          <p:nvPr/>
        </p:nvSpPr>
        <p:spPr>
          <a:xfrm>
            <a:off x="572874" y="1948334"/>
            <a:ext cx="9900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FAST: DNN Training Under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Precision </a:t>
            </a:r>
            <a:r>
              <a:rPr lang="en-US" altLang="zh-CN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 </a:t>
            </a:r>
            <a:r>
              <a:rPr lang="en-US" altLang="zh-CN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loating </a:t>
            </a:r>
            <a:r>
              <a:rPr lang="en-US" altLang="zh-CN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oint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Stochastic Rounding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9EBEE0-06A5-DCBB-077B-40A3E723E2B5}"/>
              </a:ext>
            </a:extLst>
          </p:cNvPr>
          <p:cNvSpPr txBox="1"/>
          <p:nvPr/>
        </p:nvSpPr>
        <p:spPr>
          <a:xfrm>
            <a:off x="369191" y="2895110"/>
            <a:ext cx="10427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Like Water: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daptive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loating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oint for Machine Learning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0899A-2AE9-55EB-778D-6472142F2F51}"/>
              </a:ext>
            </a:extLst>
          </p:cNvPr>
          <p:cNvSpPr txBox="1"/>
          <p:nvPr/>
        </p:nvSpPr>
        <p:spPr>
          <a:xfrm>
            <a:off x="566535" y="3841885"/>
            <a:ext cx="1083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Pushing the Limits of Narrow Precision Inferencing at Cloud Scale with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icro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loating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DEEC6E-6EE9-3209-DED5-082B73E2010A}"/>
              </a:ext>
            </a:extLst>
          </p:cNvPr>
          <p:cNvSpPr txBox="1"/>
          <p:nvPr/>
        </p:nvSpPr>
        <p:spPr>
          <a:xfrm>
            <a:off x="4803079" y="5623658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汇报人：鞠      鑫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间：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23-12-23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2E81F3-DABE-5477-81C7-1FE3985F923E}"/>
              </a:ext>
            </a:extLst>
          </p:cNvPr>
          <p:cNvSpPr txBox="1"/>
          <p:nvPr/>
        </p:nvSpPr>
        <p:spPr>
          <a:xfrm>
            <a:off x="457065" y="4651300"/>
            <a:ext cx="1083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Shared </a:t>
            </a:r>
            <a:r>
              <a:rPr lang="en-US" altLang="zh-CN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icroe</a:t>
            </a:r>
            <a:r>
              <a:rPr lang="en-US" altLang="zh-CN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ponents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Little Shifting Goes a Long Way</a:t>
            </a:r>
          </a:p>
        </p:txBody>
      </p:sp>
    </p:spTree>
    <p:extLst>
      <p:ext uri="{BB962C8B-B14F-4D97-AF65-F5344CB8AC3E}">
        <p14:creationId xmlns:p14="http://schemas.microsoft.com/office/powerpoint/2010/main" val="19400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566670" y="161241"/>
              <a:ext cx="10831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Pushing the Limits of Narrow Precision Inferencing at Cloud Scale with Microsoft Floating Point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52B7D1-0C5F-0634-4855-63A1CE4C3671}"/>
              </a:ext>
            </a:extLst>
          </p:cNvPr>
          <p:cNvGrpSpPr/>
          <p:nvPr/>
        </p:nvGrpSpPr>
        <p:grpSpPr>
          <a:xfrm>
            <a:off x="11316494" y="-37908"/>
            <a:ext cx="906017" cy="466909"/>
            <a:chOff x="11496971" y="-49940"/>
            <a:chExt cx="906017" cy="46690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083CC14-4216-F15F-1312-9E7F73549F76}"/>
                </a:ext>
              </a:extLst>
            </p:cNvPr>
            <p:cNvSpPr txBox="1"/>
            <p:nvPr/>
          </p:nvSpPr>
          <p:spPr>
            <a:xfrm>
              <a:off x="11551919" y="-49940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Microsoft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D5E880-70F1-A955-8766-D501702E4BBB}"/>
                </a:ext>
              </a:extLst>
            </p:cNvPr>
            <p:cNvSpPr txBox="1"/>
            <p:nvPr/>
          </p:nvSpPr>
          <p:spPr>
            <a:xfrm>
              <a:off x="11496971" y="139970"/>
              <a:ext cx="906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NeurIPS</a:t>
              </a:r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ACFAC15-E2C6-F9A8-F147-A9957C59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1" y="1234709"/>
            <a:ext cx="4504448" cy="25161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71B39C-5D00-7A68-2513-88253DEB5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03" y="690410"/>
            <a:ext cx="7115577" cy="14290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24098E-DE77-3680-10F4-0E53FA0B4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713" y="2219776"/>
            <a:ext cx="6810608" cy="19659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128B0D2-7113-F8DF-7117-DC64ABB46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03" y="4312759"/>
            <a:ext cx="7258176" cy="190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52014-444D-5B78-9484-86348D71AE04}"/>
                  </a:ext>
                </a:extLst>
              </p:cNvPr>
              <p:cNvSpPr txBox="1"/>
              <p:nvPr/>
            </p:nvSpPr>
            <p:spPr>
              <a:xfrm>
                <a:off x="7405009" y="6252538"/>
                <a:ext cx="1599476" cy="472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𝑄𝑁𝑆𝑅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C52014-444D-5B78-9484-86348D71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009" y="6252538"/>
                <a:ext cx="1599476" cy="472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177942BA-4FD5-1318-65B8-E486C30599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6094" r="3123" b="-1"/>
          <a:stretch/>
        </p:blipFill>
        <p:spPr>
          <a:xfrm>
            <a:off x="311242" y="760773"/>
            <a:ext cx="4363791" cy="348795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3909E22-D4A8-B5EE-9B6E-D7AC0A20AE79}"/>
              </a:ext>
            </a:extLst>
          </p:cNvPr>
          <p:cNvSpPr txBox="1"/>
          <p:nvPr/>
        </p:nvSpPr>
        <p:spPr>
          <a:xfrm>
            <a:off x="11031857" y="4237288"/>
            <a:ext cx="9509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MSFP15: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1-8-6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EFB5DC-6C42-6814-17E5-CDD877CD3645}"/>
              </a:ext>
            </a:extLst>
          </p:cNvPr>
          <p:cNvGrpSpPr/>
          <p:nvPr/>
        </p:nvGrpSpPr>
        <p:grpSpPr>
          <a:xfrm>
            <a:off x="65246" y="3843535"/>
            <a:ext cx="6185078" cy="2830664"/>
            <a:chOff x="65246" y="3779145"/>
            <a:chExt cx="6185078" cy="2830664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27C8EAD-BDEE-579E-D004-6EDC1B39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38" y="3779145"/>
              <a:ext cx="4836688" cy="2634537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E0F00E3-A739-A5E6-87D0-C2BEFC5C6851}"/>
                </a:ext>
              </a:extLst>
            </p:cNvPr>
            <p:cNvSpPr txBox="1"/>
            <p:nvPr/>
          </p:nvSpPr>
          <p:spPr>
            <a:xfrm>
              <a:off x="65246" y="6394365"/>
              <a:ext cx="61850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Configurations with the lowest bit-width that stays within 1% of Float32 accuracy are shown in bold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96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0318F9-2901-6074-0A8D-5B85590E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0" y="967740"/>
            <a:ext cx="3650092" cy="1880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72E27-B95F-9C5A-C97B-7A2DF33F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21" y="1013589"/>
            <a:ext cx="7820250" cy="4170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4B3512-6CFB-8458-74C1-5E7A816E6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895" y="5346755"/>
            <a:ext cx="4569625" cy="1313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82DF31-39FA-295B-F700-6975EB34C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060" y="4532209"/>
            <a:ext cx="3048000" cy="220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2A8FE3-8124-2B12-5491-0074504EC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82" y="2970481"/>
            <a:ext cx="3350480" cy="3765102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C50F537-1B03-A646-4937-8FB8508A9061}"/>
              </a:ext>
            </a:extLst>
          </p:cNvPr>
          <p:cNvCxnSpPr/>
          <p:nvPr/>
        </p:nvCxnSpPr>
        <p:spPr>
          <a:xfrm flipH="1">
            <a:off x="152982" y="2774950"/>
            <a:ext cx="1377368" cy="2667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1F81026-A6CB-4645-9441-73B3EF950A2E}"/>
              </a:ext>
            </a:extLst>
          </p:cNvPr>
          <p:cNvCxnSpPr>
            <a:cxnSpLocks/>
          </p:cNvCxnSpPr>
          <p:nvPr/>
        </p:nvCxnSpPr>
        <p:spPr>
          <a:xfrm>
            <a:off x="2044700" y="2774950"/>
            <a:ext cx="1504950" cy="2667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A626E32-29F0-2AB3-4498-B6CD62FE6AF9}"/>
              </a:ext>
            </a:extLst>
          </p:cNvPr>
          <p:cNvCxnSpPr>
            <a:cxnSpLocks/>
          </p:cNvCxnSpPr>
          <p:nvPr/>
        </p:nvCxnSpPr>
        <p:spPr>
          <a:xfrm flipV="1">
            <a:off x="3530600" y="1090994"/>
            <a:ext cx="1206500" cy="3999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708C58C-EBDB-C52A-E398-EE5B5B9E4D82}"/>
              </a:ext>
            </a:extLst>
          </p:cNvPr>
          <p:cNvCxnSpPr>
            <a:cxnSpLocks/>
          </p:cNvCxnSpPr>
          <p:nvPr/>
        </p:nvCxnSpPr>
        <p:spPr>
          <a:xfrm>
            <a:off x="3511550" y="1625600"/>
            <a:ext cx="558800" cy="50341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4946DA-2156-4908-8515-001515D36E06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C896E8-0D58-FE24-999B-D5E8586375AE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ED3EAF-31B9-DAA0-E245-38296856A688}"/>
                </a:ext>
              </a:extLst>
            </p:cNvPr>
            <p:cNvSpPr txBox="1"/>
            <p:nvPr/>
          </p:nvSpPr>
          <p:spPr>
            <a:xfrm>
              <a:off x="566670" y="161241"/>
              <a:ext cx="10831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Shared </a:t>
              </a:r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Microexponents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 Little Shifting Goes a Long Way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8F6511-7258-061D-6CCF-E5C3EEC5CD64}"/>
              </a:ext>
            </a:extLst>
          </p:cNvPr>
          <p:cNvGrpSpPr/>
          <p:nvPr/>
        </p:nvGrpSpPr>
        <p:grpSpPr>
          <a:xfrm>
            <a:off x="11371442" y="-37908"/>
            <a:ext cx="792205" cy="466909"/>
            <a:chOff x="11551919" y="-49940"/>
            <a:chExt cx="792205" cy="46690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DD95DDE-A06D-05E9-7057-50FCDFEACA0B}"/>
                </a:ext>
              </a:extLst>
            </p:cNvPr>
            <p:cNvSpPr txBox="1"/>
            <p:nvPr/>
          </p:nvSpPr>
          <p:spPr>
            <a:xfrm>
              <a:off x="11551919" y="-49940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Microsoft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74B937-4E74-8E00-162E-AA9C1B556ED4}"/>
                </a:ext>
              </a:extLst>
            </p:cNvPr>
            <p:cNvSpPr txBox="1"/>
            <p:nvPr/>
          </p:nvSpPr>
          <p:spPr>
            <a:xfrm>
              <a:off x="11593562" y="139970"/>
              <a:ext cx="718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ISCA 23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17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VS-Quant: Per-vector Scaled Quantization for Accurate Low-Precision Neural Network Inference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4A4D93-8CD4-D929-9A0E-1AF6F2F89A9B}"/>
              </a:ext>
            </a:extLst>
          </p:cNvPr>
          <p:cNvGrpSpPr/>
          <p:nvPr/>
        </p:nvGrpSpPr>
        <p:grpSpPr>
          <a:xfrm>
            <a:off x="11316494" y="-37908"/>
            <a:ext cx="829073" cy="466909"/>
            <a:chOff x="11496971" y="-49940"/>
            <a:chExt cx="829073" cy="4669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13C26F-1C92-0829-C470-528CFC14765A}"/>
                </a:ext>
              </a:extLst>
            </p:cNvPr>
            <p:cNvSpPr txBox="1"/>
            <p:nvPr/>
          </p:nvSpPr>
          <p:spPr>
            <a:xfrm>
              <a:off x="11590553" y="-49940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Nvidia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F8620C-0274-EC9F-52CB-C3AC2AA7E757}"/>
                </a:ext>
              </a:extLst>
            </p:cNvPr>
            <p:cNvSpPr txBox="1"/>
            <p:nvPr/>
          </p:nvSpPr>
          <p:spPr>
            <a:xfrm>
              <a:off x="11496971" y="13997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MLSys</a:t>
              </a:r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21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F18CD15-9FE0-A667-DD09-867531FB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8" y="580818"/>
            <a:ext cx="3892277" cy="179374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9F2DC8CD-19E1-59CC-F070-F4867EE696FB}"/>
              </a:ext>
            </a:extLst>
          </p:cNvPr>
          <p:cNvGrpSpPr/>
          <p:nvPr/>
        </p:nvGrpSpPr>
        <p:grpSpPr>
          <a:xfrm>
            <a:off x="5725512" y="1760435"/>
            <a:ext cx="4903587" cy="4841462"/>
            <a:chOff x="841493" y="1465661"/>
            <a:chExt cx="4903587" cy="484146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62D8AF9-0008-2987-2906-F3CFA0AF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1493" y="1465661"/>
              <a:ext cx="4826592" cy="285403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1B54F26-908E-B823-74AB-40335953A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784" y="4476133"/>
              <a:ext cx="4872296" cy="1830990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0A709CC-28CB-4FC6-95F3-24008059B89F}"/>
              </a:ext>
            </a:extLst>
          </p:cNvPr>
          <p:cNvGrpSpPr/>
          <p:nvPr/>
        </p:nvGrpSpPr>
        <p:grpSpPr>
          <a:xfrm>
            <a:off x="750770" y="2377753"/>
            <a:ext cx="4506288" cy="835206"/>
            <a:chOff x="107075" y="2455959"/>
            <a:chExt cx="4506288" cy="83520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41B284F-D3A6-CE1C-7889-9F50EC54E4A9}"/>
                </a:ext>
              </a:extLst>
            </p:cNvPr>
            <p:cNvGrpSpPr/>
            <p:nvPr/>
          </p:nvGrpSpPr>
          <p:grpSpPr>
            <a:xfrm>
              <a:off x="107075" y="2455959"/>
              <a:ext cx="2239207" cy="835206"/>
              <a:chOff x="6312569" y="3423302"/>
              <a:chExt cx="2239207" cy="8352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08114C9-3F08-D6EF-A1EB-0F761B51999D}"/>
                      </a:ext>
                    </a:extLst>
                  </p:cNvPr>
                  <p:cNvSpPr txBox="1"/>
                  <p:nvPr/>
                </p:nvSpPr>
                <p:spPr>
                  <a:xfrm>
                    <a:off x="6701590" y="3735288"/>
                    <a:ext cx="185018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per-layer: 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𝐶𝐻𝑊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𝐾𝐶𝑅𝑆</m:t>
                        </m:r>
                      </m:oMath>
                    </a14:m>
                    <a:endPara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per-channel: 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𝐶𝑅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oMath>
                    </a14:m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08114C9-3F08-D6EF-A1EB-0F761B519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1590" y="3735288"/>
                    <a:ext cx="1850186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90" t="-2326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664BC3C-A033-F344-65EA-E8E3F3586345}"/>
                  </a:ext>
                </a:extLst>
              </p:cNvPr>
              <p:cNvSpPr txBox="1"/>
              <p:nvPr/>
            </p:nvSpPr>
            <p:spPr>
              <a:xfrm>
                <a:off x="6312569" y="3423302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coarse-grained scaling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3F562DB-B372-7E16-D789-5D1D115A3EB1}"/>
                </a:ext>
              </a:extLst>
            </p:cNvPr>
            <p:cNvGrpSpPr/>
            <p:nvPr/>
          </p:nvGrpSpPr>
          <p:grpSpPr>
            <a:xfrm>
              <a:off x="2478608" y="2462427"/>
              <a:ext cx="2134755" cy="607731"/>
              <a:chOff x="6312569" y="3429318"/>
              <a:chExt cx="2134755" cy="6077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2D2C72E4-964F-9705-CE3D-E71BE0CD1ACB}"/>
                      </a:ext>
                    </a:extLst>
                  </p:cNvPr>
                  <p:cNvSpPr txBox="1"/>
                  <p:nvPr/>
                </p:nvSpPr>
                <p:spPr>
                  <a:xfrm>
                    <a:off x="6701590" y="3729272"/>
                    <a:ext cx="17457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per-vector: </a:t>
                    </a:r>
                    <a14:m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oMath>
                    </a14:m>
                    <a:endPara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2D2C72E4-964F-9705-CE3D-E71BE0CD1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1590" y="3729272"/>
                    <a:ext cx="174573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49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241B2C8-87BA-8BA1-976E-493C4F3F8F87}"/>
                  </a:ext>
                </a:extLst>
              </p:cNvPr>
              <p:cNvSpPr txBox="1"/>
              <p:nvPr/>
            </p:nvSpPr>
            <p:spPr>
              <a:xfrm>
                <a:off x="6312569" y="3429318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fine-grained scaling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BFD635DC-4E91-CB29-09A4-C901991ED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0719" y="573402"/>
            <a:ext cx="5388802" cy="108094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C0CD821-1846-1987-56FA-AA92D4FBB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738" y="3271847"/>
            <a:ext cx="4586576" cy="310489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7965D7D-0F3E-37D1-9160-375943823DF9}"/>
              </a:ext>
            </a:extLst>
          </p:cNvPr>
          <p:cNvSpPr/>
          <p:nvPr/>
        </p:nvSpPr>
        <p:spPr>
          <a:xfrm>
            <a:off x="794083" y="2434722"/>
            <a:ext cx="4438911" cy="753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9C546E5-61E5-A7BD-8BA9-4488DDD8290B}"/>
              </a:ext>
            </a:extLst>
          </p:cNvPr>
          <p:cNvSpPr/>
          <p:nvPr/>
        </p:nvSpPr>
        <p:spPr>
          <a:xfrm>
            <a:off x="5702660" y="1760436"/>
            <a:ext cx="4872296" cy="49170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8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VS-Quant: Per-vector Scaled Quantization for Accurate Low-Precision Neural Network Inference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4A4D93-8CD4-D929-9A0E-1AF6F2F89A9B}"/>
              </a:ext>
            </a:extLst>
          </p:cNvPr>
          <p:cNvGrpSpPr/>
          <p:nvPr/>
        </p:nvGrpSpPr>
        <p:grpSpPr>
          <a:xfrm>
            <a:off x="11316494" y="-37908"/>
            <a:ext cx="829073" cy="466909"/>
            <a:chOff x="11496971" y="-49940"/>
            <a:chExt cx="829073" cy="4669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13C26F-1C92-0829-C470-528CFC14765A}"/>
                </a:ext>
              </a:extLst>
            </p:cNvPr>
            <p:cNvSpPr txBox="1"/>
            <p:nvPr/>
          </p:nvSpPr>
          <p:spPr>
            <a:xfrm>
              <a:off x="11590553" y="-49940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Nvidia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F8620C-0274-EC9F-52CB-C3AC2AA7E757}"/>
                </a:ext>
              </a:extLst>
            </p:cNvPr>
            <p:cNvSpPr txBox="1"/>
            <p:nvPr/>
          </p:nvSpPr>
          <p:spPr>
            <a:xfrm>
              <a:off x="11496971" y="13997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MLSys</a:t>
              </a:r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21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A17949-9630-56CC-E63A-10D05927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07" y="631180"/>
            <a:ext cx="3960938" cy="413052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101F618-61C6-3682-DF82-E162163A86A7}"/>
              </a:ext>
            </a:extLst>
          </p:cNvPr>
          <p:cNvGrpSpPr/>
          <p:nvPr/>
        </p:nvGrpSpPr>
        <p:grpSpPr>
          <a:xfrm>
            <a:off x="139858" y="4901901"/>
            <a:ext cx="2446020" cy="1716832"/>
            <a:chOff x="1356360" y="476948"/>
            <a:chExt cx="2446020" cy="1716832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E33EDE5-EB3B-95B4-6334-68794A65DED2}"/>
                </a:ext>
              </a:extLst>
            </p:cNvPr>
            <p:cNvSpPr/>
            <p:nvPr/>
          </p:nvSpPr>
          <p:spPr>
            <a:xfrm>
              <a:off x="1356360" y="476948"/>
              <a:ext cx="2446020" cy="17168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1FED111F-1FD4-05A9-81C7-15DD2C12B5C2}"/>
                </a:ext>
              </a:extLst>
            </p:cNvPr>
            <p:cNvSpPr/>
            <p:nvPr/>
          </p:nvSpPr>
          <p:spPr>
            <a:xfrm>
              <a:off x="2074009" y="789741"/>
              <a:ext cx="489153" cy="465384"/>
            </a:xfrm>
            <a:prstGeom prst="cube">
              <a:avLst>
                <a:gd name="adj" fmla="val 8540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立方体 9">
              <a:extLst>
                <a:ext uri="{FF2B5EF4-FFF2-40B4-BE49-F238E27FC236}">
                  <a16:creationId xmlns:a16="http://schemas.microsoft.com/office/drawing/2014/main" id="{0D37FF9E-A5AD-F54B-FBB7-F921310F1F10}"/>
                </a:ext>
              </a:extLst>
            </p:cNvPr>
            <p:cNvSpPr/>
            <p:nvPr/>
          </p:nvSpPr>
          <p:spPr>
            <a:xfrm>
              <a:off x="1576317" y="1287139"/>
              <a:ext cx="489153" cy="465384"/>
            </a:xfrm>
            <a:prstGeom prst="cube">
              <a:avLst>
                <a:gd name="adj" fmla="val 8540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>
              <a:extLst>
                <a:ext uri="{FF2B5EF4-FFF2-40B4-BE49-F238E27FC236}">
                  <a16:creationId xmlns:a16="http://schemas.microsoft.com/office/drawing/2014/main" id="{E9BD84FB-D908-8857-941A-564CA2BFC041}"/>
                </a:ext>
              </a:extLst>
            </p:cNvPr>
            <p:cNvSpPr/>
            <p:nvPr/>
          </p:nvSpPr>
          <p:spPr>
            <a:xfrm>
              <a:off x="1463336" y="572599"/>
              <a:ext cx="1318139" cy="1296023"/>
            </a:xfrm>
            <a:prstGeom prst="cube">
              <a:avLst>
                <a:gd name="adj" fmla="val 7226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立方体 21">
              <a:extLst>
                <a:ext uri="{FF2B5EF4-FFF2-40B4-BE49-F238E27FC236}">
                  <a16:creationId xmlns:a16="http://schemas.microsoft.com/office/drawing/2014/main" id="{031860F6-183C-88F9-4063-B2C4865698EB}"/>
                </a:ext>
              </a:extLst>
            </p:cNvPr>
            <p:cNvSpPr/>
            <p:nvPr/>
          </p:nvSpPr>
          <p:spPr>
            <a:xfrm>
              <a:off x="2381572" y="572599"/>
              <a:ext cx="1318139" cy="1296023"/>
            </a:xfrm>
            <a:prstGeom prst="cube">
              <a:avLst>
                <a:gd name="adj" fmla="val 7226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B48391D-38F5-516F-F20F-FF688493E0F1}"/>
                </a:ext>
              </a:extLst>
            </p:cNvPr>
            <p:cNvGrpSpPr/>
            <p:nvPr/>
          </p:nvGrpSpPr>
          <p:grpSpPr>
            <a:xfrm>
              <a:off x="1646983" y="1903378"/>
              <a:ext cx="913086" cy="119174"/>
              <a:chOff x="1678405" y="4932947"/>
              <a:chExt cx="1066800" cy="144379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6A9744C-79FD-3784-1DB1-4546099CF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ECC9E5AC-44D5-42D7-33D0-E0383FB43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2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5D603EA-8035-93C1-CB1E-61F6A1F5D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5005136"/>
                <a:ext cx="1066800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2DDBC18-B72B-F4D9-155F-016779A58E26}"/>
                </a:ext>
              </a:extLst>
            </p:cNvPr>
            <p:cNvGrpSpPr/>
            <p:nvPr/>
          </p:nvGrpSpPr>
          <p:grpSpPr>
            <a:xfrm rot="18879544">
              <a:off x="1641556" y="1538373"/>
              <a:ext cx="561188" cy="123576"/>
              <a:chOff x="1678405" y="4932947"/>
              <a:chExt cx="1066800" cy="144379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36651090-F3DC-79DF-AAB7-971A60A01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DDF38CE-E332-A2E2-B61B-16D5096ED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2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9A101891-624C-5FD3-C893-7698FEED8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5005136"/>
                <a:ext cx="1066800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D801FA1-F888-C70F-730B-9797954FD985}"/>
                </a:ext>
              </a:extLst>
            </p:cNvPr>
            <p:cNvGrpSpPr/>
            <p:nvPr/>
          </p:nvGrpSpPr>
          <p:grpSpPr>
            <a:xfrm rot="18879544">
              <a:off x="1730795" y="1076373"/>
              <a:ext cx="561188" cy="123576"/>
              <a:chOff x="1678405" y="4932947"/>
              <a:chExt cx="1066800" cy="144379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C10AB49-66CB-0591-DB51-96A63C093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D7D7D70-5A00-2C25-04A6-9A1E2CF35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205" y="4932947"/>
                <a:ext cx="0" cy="1443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506CE424-1AFB-3372-33CA-26334DAF9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405" y="5005136"/>
                <a:ext cx="1066800" cy="0"/>
              </a:xfrm>
              <a:prstGeom prst="line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B5E38AB5-3945-B580-2AE6-388AD17DAF29}"/>
                    </a:ext>
                  </a:extLst>
                </p:cNvPr>
                <p:cNvSpPr txBox="1"/>
                <p:nvPr/>
              </p:nvSpPr>
              <p:spPr>
                <a:xfrm>
                  <a:off x="1971875" y="1905741"/>
                  <a:ext cx="308652" cy="2794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B5E38AB5-3945-B580-2AE6-388AD17DA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875" y="1905741"/>
                  <a:ext cx="308652" cy="279452"/>
                </a:xfrm>
                <a:prstGeom prst="rect">
                  <a:avLst/>
                </a:prstGeom>
                <a:blipFill>
                  <a:blip r:embed="rId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352CBC-DB94-16C0-7471-D8E7CEFDB31A}"/>
                    </a:ext>
                  </a:extLst>
                </p:cNvPr>
                <p:cNvSpPr txBox="1"/>
                <p:nvPr/>
              </p:nvSpPr>
              <p:spPr>
                <a:xfrm>
                  <a:off x="1860262" y="1423956"/>
                  <a:ext cx="272211" cy="2794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D352CBC-DB94-16C0-7471-D8E7CEFDB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0262" y="1423956"/>
                  <a:ext cx="272211" cy="279452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8A8387-4647-B6BB-1162-D439B206D3ED}"/>
                    </a:ext>
                  </a:extLst>
                </p:cNvPr>
                <p:cNvSpPr txBox="1"/>
                <p:nvPr/>
              </p:nvSpPr>
              <p:spPr>
                <a:xfrm>
                  <a:off x="1835397" y="915484"/>
                  <a:ext cx="272211" cy="2794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7F8A8387-4647-B6BB-1162-D439B206D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397" y="915484"/>
                  <a:ext cx="272211" cy="279452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2544ECE-2EEC-3457-8D42-8F189EA64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254" y="4847809"/>
            <a:ext cx="3375123" cy="1839376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C562F6-4875-2851-42A1-BD8E341A364E}"/>
              </a:ext>
            </a:extLst>
          </p:cNvPr>
          <p:cNvCxnSpPr/>
          <p:nvPr/>
        </p:nvCxnSpPr>
        <p:spPr>
          <a:xfrm>
            <a:off x="552372" y="2414790"/>
            <a:ext cx="5107893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F49EB8D-113D-214F-EB66-B68B73D57F7F}"/>
              </a:ext>
            </a:extLst>
          </p:cNvPr>
          <p:cNvCxnSpPr/>
          <p:nvPr/>
        </p:nvCxnSpPr>
        <p:spPr>
          <a:xfrm>
            <a:off x="3161764" y="4720107"/>
            <a:ext cx="92727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38132E2E-D3C4-D08F-90D8-18373D9901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662"/>
          <a:stretch/>
        </p:blipFill>
        <p:spPr>
          <a:xfrm>
            <a:off x="6037753" y="4289907"/>
            <a:ext cx="5266086" cy="1742196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4836385-198A-04B2-CE8D-1B34B7509712}"/>
              </a:ext>
            </a:extLst>
          </p:cNvPr>
          <p:cNvGrpSpPr/>
          <p:nvPr/>
        </p:nvGrpSpPr>
        <p:grpSpPr>
          <a:xfrm>
            <a:off x="6098966" y="624153"/>
            <a:ext cx="5401867" cy="3566716"/>
            <a:chOff x="5950034" y="3071611"/>
            <a:chExt cx="5679583" cy="366071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52C1A9B-7FF9-87BC-BA83-4D2B2304AAB3}"/>
                </a:ext>
              </a:extLst>
            </p:cNvPr>
            <p:cNvSpPr/>
            <p:nvPr/>
          </p:nvSpPr>
          <p:spPr>
            <a:xfrm>
              <a:off x="5950034" y="3071611"/>
              <a:ext cx="5679583" cy="36607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67ACC3B-DACB-1491-FADC-5821736EE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467"/>
            <a:stretch/>
          </p:blipFill>
          <p:spPr>
            <a:xfrm>
              <a:off x="6111020" y="3116704"/>
              <a:ext cx="5377063" cy="3544788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E9474E04-8577-F1BF-ACD9-0715033039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5622"/>
          <a:stretch/>
        </p:blipFill>
        <p:spPr>
          <a:xfrm>
            <a:off x="6192625" y="6059645"/>
            <a:ext cx="4835283" cy="64204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D951851-D898-8BEC-4AF1-DB79020D946D}"/>
              </a:ext>
            </a:extLst>
          </p:cNvPr>
          <p:cNvSpPr txBox="1"/>
          <p:nvPr/>
        </p:nvSpPr>
        <p:spPr>
          <a:xfrm>
            <a:off x="10921294" y="6069192"/>
            <a:ext cx="11308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Accuracy of 6-bit ResNet50 on ImageNet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A5FD09-2CAD-698C-2D51-26BF81E697D7}"/>
              </a:ext>
            </a:extLst>
          </p:cNvPr>
          <p:cNvSpPr txBox="1"/>
          <p:nvPr/>
        </p:nvSpPr>
        <p:spPr>
          <a:xfrm>
            <a:off x="11060565" y="5160736"/>
            <a:ext cx="763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QAT study</a:t>
            </a:r>
          </a:p>
        </p:txBody>
      </p:sp>
    </p:spTree>
    <p:extLst>
      <p:ext uri="{BB962C8B-B14F-4D97-AF65-F5344CB8AC3E}">
        <p14:creationId xmlns:p14="http://schemas.microsoft.com/office/powerpoint/2010/main" val="195808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VS-Quant: Per-vector Scaled Quantization for Accurate Low-Precision Neural Network Inference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4A4D93-8CD4-D929-9A0E-1AF6F2F89A9B}"/>
              </a:ext>
            </a:extLst>
          </p:cNvPr>
          <p:cNvGrpSpPr/>
          <p:nvPr/>
        </p:nvGrpSpPr>
        <p:grpSpPr>
          <a:xfrm>
            <a:off x="11316494" y="-37908"/>
            <a:ext cx="829073" cy="466909"/>
            <a:chOff x="11496971" y="-49940"/>
            <a:chExt cx="829073" cy="4669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13C26F-1C92-0829-C470-528CFC14765A}"/>
                </a:ext>
              </a:extLst>
            </p:cNvPr>
            <p:cNvSpPr txBox="1"/>
            <p:nvPr/>
          </p:nvSpPr>
          <p:spPr>
            <a:xfrm>
              <a:off x="11590553" y="-49940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Nvidia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F8620C-0274-EC9F-52CB-C3AC2AA7E757}"/>
                </a:ext>
              </a:extLst>
            </p:cNvPr>
            <p:cNvSpPr txBox="1"/>
            <p:nvPr/>
          </p:nvSpPr>
          <p:spPr>
            <a:xfrm>
              <a:off x="11496971" y="13997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MLSys</a:t>
              </a:r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21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E255F49-460A-F3FE-E55C-067A0CEC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49" y="579618"/>
            <a:ext cx="4163177" cy="29948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B41127-6574-7918-7958-C808FB1B9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49" y="3574473"/>
            <a:ext cx="4219499" cy="31578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943AD2-0EB6-F405-08AA-175934B1D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20" y="476948"/>
            <a:ext cx="4620774" cy="62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FAST: DNN Training Under Variable Precision Block Floating Point with Stochastic Rounding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4A4D93-8CD4-D929-9A0E-1AF6F2F89A9B}"/>
              </a:ext>
            </a:extLst>
          </p:cNvPr>
          <p:cNvGrpSpPr/>
          <p:nvPr/>
        </p:nvGrpSpPr>
        <p:grpSpPr>
          <a:xfrm>
            <a:off x="11297177" y="-37908"/>
            <a:ext cx="796646" cy="466909"/>
            <a:chOff x="11477654" y="-49940"/>
            <a:chExt cx="796646" cy="4669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13C26F-1C92-0829-C470-528CFC14765A}"/>
                </a:ext>
              </a:extLst>
            </p:cNvPr>
            <p:cNvSpPr txBox="1"/>
            <p:nvPr/>
          </p:nvSpPr>
          <p:spPr>
            <a:xfrm>
              <a:off x="11477654" y="-49940"/>
              <a:ext cx="783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Harvard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F8620C-0274-EC9F-52CB-C3AC2AA7E757}"/>
                </a:ext>
              </a:extLst>
            </p:cNvPr>
            <p:cNvSpPr txBox="1"/>
            <p:nvPr/>
          </p:nvSpPr>
          <p:spPr>
            <a:xfrm>
              <a:off x="11496971" y="139970"/>
              <a:ext cx="777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HPCA 22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37120AD-D738-BE84-4200-4263937B4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44"/>
          <a:stretch/>
        </p:blipFill>
        <p:spPr>
          <a:xfrm>
            <a:off x="6078938" y="873322"/>
            <a:ext cx="5603717" cy="3209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E4A002-A5A0-D59D-0380-22EFE7C9C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3"/>
          <a:stretch/>
        </p:blipFill>
        <p:spPr>
          <a:xfrm>
            <a:off x="9061145" y="4268953"/>
            <a:ext cx="2693737" cy="2127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CD319A-C928-4422-D5BA-35D63954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" y="1192808"/>
            <a:ext cx="5868229" cy="48914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42B31A-66B6-73DA-ABAD-90A83EEA0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285" y="4525831"/>
            <a:ext cx="2701224" cy="16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39A2FCD-0D33-8D88-8AAB-D3519BCB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20" y="3859241"/>
            <a:ext cx="5443173" cy="275469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FAST: DNN Training Under Variable Precision Block Floating Point with Stochastic Rounding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2B2EB9-E5EB-ADB2-21C5-A0F0E1FBE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53" y="656822"/>
            <a:ext cx="5801526" cy="405274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11C039-143C-EE4F-4242-09933BB240BF}"/>
              </a:ext>
            </a:extLst>
          </p:cNvPr>
          <p:cNvGrpSpPr/>
          <p:nvPr/>
        </p:nvGrpSpPr>
        <p:grpSpPr>
          <a:xfrm>
            <a:off x="811729" y="4893972"/>
            <a:ext cx="4350553" cy="1307206"/>
            <a:chOff x="418923" y="4805671"/>
            <a:chExt cx="4350553" cy="13072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4378BF-C73C-23F9-F353-922AA6745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9967"/>
            <a:stretch/>
          </p:blipFill>
          <p:spPr>
            <a:xfrm>
              <a:off x="418923" y="5479960"/>
              <a:ext cx="4350553" cy="6329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9595467-8748-7ECA-DD83-CDADFCBFF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3964"/>
            <a:stretch/>
          </p:blipFill>
          <p:spPr>
            <a:xfrm>
              <a:off x="418923" y="4805671"/>
              <a:ext cx="4350553" cy="506653"/>
            </a:xfrm>
            <a:prstGeom prst="rect">
              <a:avLst/>
            </a:prstGeom>
          </p:spPr>
        </p:pic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8E8E4E5-A436-2997-7D83-FD87D3A99E0B}"/>
              </a:ext>
            </a:extLst>
          </p:cNvPr>
          <p:cNvCxnSpPr/>
          <p:nvPr/>
        </p:nvCxnSpPr>
        <p:spPr>
          <a:xfrm>
            <a:off x="6188299" y="740959"/>
            <a:ext cx="0" cy="57821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EDE2303A-5699-FC00-A586-1B85C44BC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695" y="656822"/>
            <a:ext cx="5403187" cy="3122705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11B48C-5218-0DF2-D5E1-40A8BC75DC6A}"/>
              </a:ext>
            </a:extLst>
          </p:cNvPr>
          <p:cNvGrpSpPr/>
          <p:nvPr/>
        </p:nvGrpSpPr>
        <p:grpSpPr>
          <a:xfrm>
            <a:off x="11297177" y="-37908"/>
            <a:ext cx="796646" cy="466909"/>
            <a:chOff x="11477654" y="-49940"/>
            <a:chExt cx="796646" cy="46690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20E11D4-4659-3A80-0EE7-46C9C75D089F}"/>
                </a:ext>
              </a:extLst>
            </p:cNvPr>
            <p:cNvSpPr txBox="1"/>
            <p:nvPr/>
          </p:nvSpPr>
          <p:spPr>
            <a:xfrm>
              <a:off x="11477654" y="-49940"/>
              <a:ext cx="783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Harvard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02FE354-A7CA-3552-86D5-E807FA182684}"/>
                </a:ext>
              </a:extLst>
            </p:cNvPr>
            <p:cNvSpPr txBox="1"/>
            <p:nvPr/>
          </p:nvSpPr>
          <p:spPr>
            <a:xfrm>
              <a:off x="11496971" y="139970"/>
              <a:ext cx="777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HPCA 22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59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6B83D6C-062A-49B1-40A3-2A3E86BA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9" y="4625530"/>
            <a:ext cx="4739422" cy="175071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CB786D-48F2-755B-D7C0-435DC60F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59" y="4775473"/>
            <a:ext cx="7426817" cy="16558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6D81FE-997F-3B82-3245-65CAB4922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91" y="2354077"/>
            <a:ext cx="7285885" cy="218835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217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FAST: DNN Training Under Variable Precision Block Floating Point with Stochastic Rounding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4D816AD-DD32-1CAA-FB90-B46D89015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26" y="747396"/>
            <a:ext cx="4557195" cy="3554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5BC11D-4C77-A4F0-F612-FA68EDFD0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622" y="718994"/>
            <a:ext cx="7182201" cy="1438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A1296F-6E2C-E378-6E3A-55DBDF8F9E16}"/>
                  </a:ext>
                </a:extLst>
              </p:cNvPr>
              <p:cNvSpPr txBox="1"/>
              <p:nvPr/>
            </p:nvSpPr>
            <p:spPr>
              <a:xfrm>
                <a:off x="239226" y="4325037"/>
                <a:ext cx="23644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×64</m:t>
                      </m:r>
                      <m:r>
                        <a:rPr lang="en-US" altLang="zh-CN" sz="12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𝑀𝐵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45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@500</m:t>
                      </m:r>
                      <m:r>
                        <a:rPr lang="en-US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A1296F-6E2C-E378-6E3A-55DBDF8F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6" y="4325037"/>
                <a:ext cx="236449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A22BE3-80EE-BE75-C4FD-63EEDAEEC3A5}"/>
              </a:ext>
            </a:extLst>
          </p:cNvPr>
          <p:cNvGrpSpPr/>
          <p:nvPr/>
        </p:nvGrpSpPr>
        <p:grpSpPr>
          <a:xfrm>
            <a:off x="11297177" y="-37908"/>
            <a:ext cx="796646" cy="466909"/>
            <a:chOff x="11477654" y="-49940"/>
            <a:chExt cx="796646" cy="46690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B63272B-FAA0-3346-0E13-9E484CF72728}"/>
                </a:ext>
              </a:extLst>
            </p:cNvPr>
            <p:cNvSpPr txBox="1"/>
            <p:nvPr/>
          </p:nvSpPr>
          <p:spPr>
            <a:xfrm>
              <a:off x="11477654" y="-49940"/>
              <a:ext cx="783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Harvard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B34A514-4D65-13A2-F1F2-96B808AF26BB}"/>
                </a:ext>
              </a:extLst>
            </p:cNvPr>
            <p:cNvSpPr txBox="1"/>
            <p:nvPr/>
          </p:nvSpPr>
          <p:spPr>
            <a:xfrm>
              <a:off x="11496971" y="139970"/>
              <a:ext cx="777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HPCA 22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33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427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 Like Water: Adaptive Floating Point for Machine Learning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4A4D93-8CD4-D929-9A0E-1AF6F2F89A9B}"/>
              </a:ext>
            </a:extLst>
          </p:cNvPr>
          <p:cNvGrpSpPr/>
          <p:nvPr/>
        </p:nvGrpSpPr>
        <p:grpSpPr>
          <a:xfrm>
            <a:off x="11316494" y="-37908"/>
            <a:ext cx="795411" cy="466909"/>
            <a:chOff x="11496971" y="-49940"/>
            <a:chExt cx="795411" cy="46690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13C26F-1C92-0829-C470-528CFC14765A}"/>
                </a:ext>
              </a:extLst>
            </p:cNvPr>
            <p:cNvSpPr txBox="1"/>
            <p:nvPr/>
          </p:nvSpPr>
          <p:spPr>
            <a:xfrm>
              <a:off x="11545480" y="-49940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Pomona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F8620C-0274-EC9F-52CB-C3AC2AA7E757}"/>
                </a:ext>
              </a:extLst>
            </p:cNvPr>
            <p:cNvSpPr txBox="1"/>
            <p:nvPr/>
          </p:nvSpPr>
          <p:spPr>
            <a:xfrm>
              <a:off x="11496971" y="139970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PMLR 22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7404735-6475-F598-6242-352753FE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" y="612697"/>
            <a:ext cx="8062169" cy="16298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89A23F-06B6-0B65-C7A2-0CD68A7D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" y="2367263"/>
            <a:ext cx="3084484" cy="161706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7FB516-DF46-52CF-03EA-7A978133CC03}"/>
              </a:ext>
            </a:extLst>
          </p:cNvPr>
          <p:cNvGrpSpPr/>
          <p:nvPr/>
        </p:nvGrpSpPr>
        <p:grpSpPr>
          <a:xfrm>
            <a:off x="3271234" y="2438094"/>
            <a:ext cx="4584879" cy="1367613"/>
            <a:chOff x="3271234" y="2438094"/>
            <a:chExt cx="5125792" cy="153513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13AB7C9-8F82-32B0-B7A7-E55D8204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1234" y="2438094"/>
              <a:ext cx="5125791" cy="61365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77D1649-BD3F-A3D4-65B7-CBD7A613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870" y="3102839"/>
              <a:ext cx="5067156" cy="87039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A0B6F8D7-FB09-7B22-1C3E-5A07AF7B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35" y="4095482"/>
            <a:ext cx="6985334" cy="24543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0D3A63-0F31-6AD7-542C-A6C472F9B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367" y="672484"/>
            <a:ext cx="3523885" cy="57439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655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04E2A24-0611-2B8B-D909-C1F00011D842}"/>
              </a:ext>
            </a:extLst>
          </p:cNvPr>
          <p:cNvGrpSpPr/>
          <p:nvPr/>
        </p:nvGrpSpPr>
        <p:grpSpPr>
          <a:xfrm>
            <a:off x="-42111" y="-6019"/>
            <a:ext cx="12368463" cy="422988"/>
            <a:chOff x="-42111" y="138363"/>
            <a:chExt cx="12368463" cy="4229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127870-A7F4-B90A-747D-5A001D42EFE3}"/>
                </a:ext>
              </a:extLst>
            </p:cNvPr>
            <p:cNvSpPr/>
            <p:nvPr/>
          </p:nvSpPr>
          <p:spPr>
            <a:xfrm>
              <a:off x="-42111" y="138363"/>
              <a:ext cx="12368463" cy="4150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3718AF2-B279-82EA-3AB8-BE29E3ED5AE4}"/>
                </a:ext>
              </a:extLst>
            </p:cNvPr>
            <p:cNvSpPr txBox="1"/>
            <p:nvPr/>
          </p:nvSpPr>
          <p:spPr>
            <a:xfrm>
              <a:off x="970040" y="161241"/>
              <a:ext cx="10427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 Like Water: Adaptive Floating Point for Machine Learning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0A638BC-B7EC-AC88-61E1-97B50940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5" y="569890"/>
            <a:ext cx="3676190" cy="33238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7DB08A-0971-CE7C-A0A4-9BC63706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6" y="4046620"/>
            <a:ext cx="3459289" cy="27202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752623-5DA0-6153-3BA2-CD01C85D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017" y="1320085"/>
            <a:ext cx="4017219" cy="44496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638412-13F7-9A14-04F5-BCB414F0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284" y="699236"/>
            <a:ext cx="4179391" cy="37156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BCB5467-EDF5-215C-450D-C64202B5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624" y="4724948"/>
            <a:ext cx="3870258" cy="181917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4E436A-9EB9-243E-D865-55498FF2FE63}"/>
              </a:ext>
            </a:extLst>
          </p:cNvPr>
          <p:cNvGrpSpPr/>
          <p:nvPr/>
        </p:nvGrpSpPr>
        <p:grpSpPr>
          <a:xfrm>
            <a:off x="11316494" y="-37908"/>
            <a:ext cx="795411" cy="466909"/>
            <a:chOff x="11496971" y="-49940"/>
            <a:chExt cx="795411" cy="46690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CD600A1-8060-F1C6-886A-C9A21CEC3303}"/>
                </a:ext>
              </a:extLst>
            </p:cNvPr>
            <p:cNvSpPr txBox="1"/>
            <p:nvPr/>
          </p:nvSpPr>
          <p:spPr>
            <a:xfrm>
              <a:off x="11545480" y="-49940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Pomona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02AB240-9EB6-B79C-E346-886E1709AECA}"/>
                </a:ext>
              </a:extLst>
            </p:cNvPr>
            <p:cNvSpPr txBox="1"/>
            <p:nvPr/>
          </p:nvSpPr>
          <p:spPr>
            <a:xfrm>
              <a:off x="11496971" y="139970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PMLR 22</a:t>
              </a: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74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7738</TotalTime>
  <Words>601</Words>
  <Application>Microsoft Office PowerPoint</Application>
  <PresentationFormat>宽屏</PresentationFormat>
  <Paragraphs>88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鑫 鞠</dc:creator>
  <cp:lastModifiedBy>鑫 鞠</cp:lastModifiedBy>
  <cp:revision>53</cp:revision>
  <dcterms:created xsi:type="dcterms:W3CDTF">2023-12-14T02:24:33Z</dcterms:created>
  <dcterms:modified xsi:type="dcterms:W3CDTF">2023-12-21T14:02:17Z</dcterms:modified>
</cp:coreProperties>
</file>